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376" r:id="rId4"/>
    <p:sldId id="377" r:id="rId5"/>
    <p:sldId id="378" r:id="rId6"/>
    <p:sldId id="453" r:id="rId7"/>
    <p:sldId id="454" r:id="rId8"/>
    <p:sldId id="455" r:id="rId9"/>
    <p:sldId id="452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9" r:id="rId20"/>
    <p:sldId id="390" r:id="rId21"/>
    <p:sldId id="388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2" r:id="rId33"/>
    <p:sldId id="403" r:id="rId34"/>
    <p:sldId id="404" r:id="rId35"/>
    <p:sldId id="406" r:id="rId36"/>
    <p:sldId id="407" r:id="rId37"/>
    <p:sldId id="405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2" r:id="rId71"/>
    <p:sldId id="441" r:id="rId72"/>
    <p:sldId id="443" r:id="rId73"/>
    <p:sldId id="444" r:id="rId74"/>
    <p:sldId id="448" r:id="rId75"/>
    <p:sldId id="445" r:id="rId76"/>
    <p:sldId id="446" r:id="rId77"/>
    <p:sldId id="447" r:id="rId78"/>
    <p:sldId id="449" r:id="rId79"/>
    <p:sldId id="450" r:id="rId80"/>
    <p:sldId id="451" r:id="rId81"/>
    <p:sldId id="35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24/06/2020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3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8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</a:rPr>
              <a:t>By Dr. Ahmed S. Abdullah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844169" y="3643988"/>
            <a:ext cx="10503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Series and Parallel AC Circuits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27707-3C18-479F-8AC6-5EED598457B6}"/>
              </a:ext>
            </a:extLst>
          </p:cNvPr>
          <p:cNvSpPr/>
          <p:nvPr/>
        </p:nvSpPr>
        <p:spPr>
          <a:xfrm>
            <a:off x="4670320" y="2798513"/>
            <a:ext cx="2900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ItcKabel-Book"/>
              </a:rPr>
              <a:t>AC Circuits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F3DD9-68BB-4ECA-A932-FE46B4BD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14A6F-54A1-4302-98C3-613A0CA6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610"/>
          <a:stretch/>
        </p:blipFill>
        <p:spPr>
          <a:xfrm>
            <a:off x="132429" y="1935910"/>
            <a:ext cx="5486400" cy="15910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1AC60-EB0C-4355-8428-D4ED08B38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79" y="582192"/>
            <a:ext cx="1990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F3DD9-68BB-4ECA-A932-FE46B4BD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14A6F-54A1-4302-98C3-613A0CA6C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9336" r="34047" b="36768"/>
          <a:stretch/>
        </p:blipFill>
        <p:spPr>
          <a:xfrm>
            <a:off x="171758" y="1380028"/>
            <a:ext cx="3618477" cy="4665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3B583C-705E-4F06-B353-BFE3AC6CF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510" r="17890"/>
          <a:stretch/>
        </p:blipFill>
        <p:spPr>
          <a:xfrm>
            <a:off x="171758" y="1807229"/>
            <a:ext cx="4504885" cy="12251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9550A3-CBB2-4B3D-AC1C-271F079EA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5" y="3183644"/>
            <a:ext cx="3143250" cy="39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536618-3A8A-44B1-8718-98B93949C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0" y="3667421"/>
            <a:ext cx="5486400" cy="94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1B442-D45C-4C25-88A7-7983C9248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5" y="4837192"/>
            <a:ext cx="5486400" cy="1438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F4FFB4-AF5D-4303-AF96-11EE5C085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979" y="582192"/>
            <a:ext cx="19907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9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F3DD9-68BB-4ECA-A932-FE46B4BD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F7B5C-601D-4A4C-AB2E-38104854FE34}"/>
              </a:ext>
            </a:extLst>
          </p:cNvPr>
          <p:cNvSpPr/>
          <p:nvPr/>
        </p:nvSpPr>
        <p:spPr>
          <a:xfrm>
            <a:off x="558964" y="64633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FCDA5-6E24-4419-83B0-83255A684FEF}"/>
              </a:ext>
            </a:extLst>
          </p:cNvPr>
          <p:cNvSpPr/>
          <p:nvPr/>
        </p:nvSpPr>
        <p:spPr>
          <a:xfrm>
            <a:off x="558964" y="1133578"/>
            <a:ext cx="732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total power in watts delivered to the circuit is</a:t>
            </a: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1DC609-A218-4163-B5B8-3C199C8B7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5" y="1650902"/>
            <a:ext cx="2686050" cy="733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F9F95D-D6BA-435D-911E-A8449056A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562" y="2473745"/>
            <a:ext cx="4095750" cy="1438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5E4429-57AF-407D-9707-0A8411BA0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5" y="4551876"/>
            <a:ext cx="4591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7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F7B5C-601D-4A4C-AB2E-38104854FE34}"/>
              </a:ext>
            </a:extLst>
          </p:cNvPr>
          <p:cNvSpPr/>
          <p:nvPr/>
        </p:nvSpPr>
        <p:spPr>
          <a:xfrm>
            <a:off x="558964" y="64633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CFCDA5-6E24-4419-83B0-83255A684FEF}"/>
              </a:ext>
            </a:extLst>
          </p:cNvPr>
          <p:cNvSpPr/>
          <p:nvPr/>
        </p:nvSpPr>
        <p:spPr>
          <a:xfrm>
            <a:off x="558964" y="1133578"/>
            <a:ext cx="732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total power in watts delivered to the circuit is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34D4DE-C332-4810-815A-6D654E97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6" y="1763045"/>
            <a:ext cx="2390775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84E1E-69F6-40AC-BEEB-0ECE0998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258" y="2852252"/>
            <a:ext cx="6848475" cy="1657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AA454-891B-46CF-8576-58C0D836C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83" y="5004707"/>
            <a:ext cx="6896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6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F7B5C-601D-4A4C-AB2E-38104854FE34}"/>
              </a:ext>
            </a:extLst>
          </p:cNvPr>
          <p:cNvSpPr/>
          <p:nvPr/>
        </p:nvSpPr>
        <p:spPr>
          <a:xfrm>
            <a:off x="558964" y="646331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 Factor: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AB4EF-813E-4E12-828E-BFBFEE3B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64" y="1107996"/>
            <a:ext cx="8601075" cy="89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2656C5-6387-413D-8E60-61D2CF1F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57" y="2234177"/>
            <a:ext cx="3057525" cy="1228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0D18F-5D14-43F0-8105-EE53A34DBD68}"/>
              </a:ext>
            </a:extLst>
          </p:cNvPr>
          <p:cNvSpPr/>
          <p:nvPr/>
        </p:nvSpPr>
        <p:spPr>
          <a:xfrm>
            <a:off x="558964" y="261770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2ED-9765-4C05-B112-079AD133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457" y="3693733"/>
            <a:ext cx="63627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B2ACE-BE90-4877-913C-25885C1B1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8" y="1167272"/>
            <a:ext cx="2390775" cy="695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D2A2F2-EC2D-4DC0-BB0A-E954A78D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8" y="1988616"/>
            <a:ext cx="2238375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2BADD8-0D82-4C10-BEA7-9D79966D2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A7C805-7302-4488-98E1-C4E228734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2" y="2827433"/>
            <a:ext cx="3124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2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E9031-3E3B-4A46-B8CE-7A851499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A44C1-3A24-4196-B037-7534ABD9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8" y="1167272"/>
            <a:ext cx="2390775" cy="695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2F5DC-32C5-4A4A-87E0-68474BED0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8" y="1988616"/>
            <a:ext cx="2238375" cy="76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45D3A1-E308-49BD-BC67-C8C25C0C4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2" y="2827433"/>
            <a:ext cx="3124200" cy="76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CF701-F23D-4068-8B31-C397E426F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15" y="3830125"/>
            <a:ext cx="45243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14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4E2B8-73FD-47FE-A30F-DC67B86B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1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5AF72-2FE7-46A6-A964-542FDF5F7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AD115-9C43-4C1E-A392-4C45648E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86" y="1107996"/>
            <a:ext cx="70580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36AEA-6E54-42F2-A287-287CACE3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156FE-CB1E-4EF5-8DF7-A72D2296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962150"/>
            <a:ext cx="5505450" cy="1466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F41908-2A39-46D2-9485-C6A721B68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86" y="1107996"/>
            <a:ext cx="70580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SERIES CONFIGURATION</a:t>
            </a:r>
            <a:endParaRPr lang="en-US" sz="2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B2D884-76C7-439B-9A36-AE1444F4F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754327"/>
            <a:ext cx="5381625" cy="638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E383C4-DCA9-4993-BDCB-A0F11959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6" y="3056039"/>
            <a:ext cx="10972800" cy="31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28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331AF-9C50-43F6-B891-9D178CFF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011" y="1600200"/>
            <a:ext cx="4878989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D90E9E-5FDA-4866-9D94-07986124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74" y="615225"/>
            <a:ext cx="1905000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D6CAF-73BD-4CD1-BD48-2B0EC5CA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99" y="1600200"/>
            <a:ext cx="6267450" cy="3409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60A51-04F6-4A71-97D5-D426EC1B1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74" y="5418021"/>
            <a:ext cx="3667125" cy="523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8B2F68-CD24-4C69-AF72-4196AA29D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062" y="6078304"/>
            <a:ext cx="4133850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5100A3-D3C8-4C66-B332-F322AC0B7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3792" y="6078304"/>
            <a:ext cx="3124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8CD56-2F5E-4422-8BB5-05B89AF91D4E}"/>
              </a:ext>
            </a:extLst>
          </p:cNvPr>
          <p:cNvSpPr/>
          <p:nvPr/>
        </p:nvSpPr>
        <p:spPr>
          <a:xfrm>
            <a:off x="558964" y="64633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A6FB68-73B8-40C9-B7AF-D9640BDB6665}"/>
              </a:ext>
            </a:extLst>
          </p:cNvPr>
          <p:cNvSpPr/>
          <p:nvPr/>
        </p:nvSpPr>
        <p:spPr>
          <a:xfrm>
            <a:off x="558964" y="1133578"/>
            <a:ext cx="732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total power in watts delivered to the circuit is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2A182-FE44-41E8-BA5B-8EDA93519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6" y="1828339"/>
            <a:ext cx="97726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R-C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F7B5C-601D-4A4C-AB2E-38104854FE34}"/>
              </a:ext>
            </a:extLst>
          </p:cNvPr>
          <p:cNvSpPr/>
          <p:nvPr/>
        </p:nvSpPr>
        <p:spPr>
          <a:xfrm>
            <a:off x="558964" y="646331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 Factor: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656C5-6387-413D-8E60-61D2CF1F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57" y="2234177"/>
            <a:ext cx="3057525" cy="1228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0D18F-5D14-43F0-8105-EE53A34DBD68}"/>
              </a:ext>
            </a:extLst>
          </p:cNvPr>
          <p:cNvSpPr/>
          <p:nvPr/>
        </p:nvSpPr>
        <p:spPr>
          <a:xfrm>
            <a:off x="558964" y="2617706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EFE76-6980-4308-AF32-C282A2F3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1" y="1071013"/>
            <a:ext cx="5972175" cy="1047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B7510D-805A-4E41-8C3D-7BDED454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778" y="3735451"/>
            <a:ext cx="41148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1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B14E13-7837-4676-99DC-D7A000C6B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0398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DCA6D-3138-49E2-859E-26FE083D6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1" y="3488515"/>
            <a:ext cx="3124200" cy="76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52541D-7990-4E03-82F3-1C9DFDC16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8" y="1988616"/>
            <a:ext cx="2238375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62E973-873E-4038-94F7-D95D8C74E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49" y="2750616"/>
            <a:ext cx="27717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FA95A-4B62-4EF9-A496-D84CFECCD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19" y="1241192"/>
            <a:ext cx="31527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45F87F-2B6F-4B5E-88D3-3FA23A29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AC226E-4F9F-40B8-9E8E-1FFF17C6C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68"/>
          <a:stretch/>
        </p:blipFill>
        <p:spPr>
          <a:xfrm>
            <a:off x="572988" y="4812065"/>
            <a:ext cx="5676900" cy="2045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3811B-52FB-44FD-AAB5-FFAAB5808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1" y="3488515"/>
            <a:ext cx="31242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C97724-F232-4C8D-BA52-4720B101D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38" y="1988616"/>
            <a:ext cx="223837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B09CD-B288-4963-93D8-EEDB4EA00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49" y="2750616"/>
            <a:ext cx="2771775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50F55-2F2D-42E0-B726-8BA68BB63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19" y="1241192"/>
            <a:ext cx="3152775" cy="64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835CA4-0975-4089-9AB2-829EE0404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419" y="4272248"/>
            <a:ext cx="30384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79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FE797A-929D-4627-B222-77D802FB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0ABAD-CF25-4027-84E0-445DC730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0" y="1329045"/>
            <a:ext cx="42386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0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FBD2E-F299-4C98-8278-D2521584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059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FBD2E-F299-4C98-8278-D2521584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211CD-5EA1-4E61-8CC4-F39BB505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4" y="635196"/>
            <a:ext cx="2686050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4F32B-0D5F-4945-8F6F-AA2A79CE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4" y="1266047"/>
            <a:ext cx="50768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6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FBD2E-F299-4C98-8278-D2521584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211CD-5EA1-4E61-8CC4-F39BB505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4" y="635196"/>
            <a:ext cx="2686050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4F32B-0D5F-4945-8F6F-AA2A79CE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4" y="1266047"/>
            <a:ext cx="5076825" cy="165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83AE1-D6B0-48A6-B8BE-9BF67B578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74" y="3242295"/>
            <a:ext cx="52578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5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FBD2E-F299-4C98-8278-D2521584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211CD-5EA1-4E61-8CC4-F39BB505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4" y="635196"/>
            <a:ext cx="2686050" cy="54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34F32B-0D5F-4945-8F6F-AA2A79CE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44" y="1266047"/>
            <a:ext cx="5076825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3E8F79-C6A2-48B6-BA9D-5F8721CC1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74" y="3242295"/>
            <a:ext cx="5257800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FAD022-17B5-4649-AB09-2D0B81FC4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24" y="5010929"/>
            <a:ext cx="55626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2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2B4E65-F125-482A-95E8-1E3808FDC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4DADCF-D516-4D9A-B6A5-097C6AFB3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38" y="1167272"/>
            <a:ext cx="2390775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612A0-AA4A-4EEB-ACB4-3BE3A8AA2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1" y="2214758"/>
            <a:ext cx="223837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F24F3-CF99-4C6D-BAD1-801E268B9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58" y="3128768"/>
            <a:ext cx="2771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8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FBD2E-F299-4C98-8278-D2521584C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72" y="906659"/>
            <a:ext cx="6575828" cy="3657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211CD-5EA1-4E61-8CC4-F39BB5058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4" y="635196"/>
            <a:ext cx="2686050" cy="542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1B56DD-9DA7-4984-A54B-6351A5F1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68" y="1510782"/>
            <a:ext cx="3667125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C2EB4-0176-4186-8C26-69F8C3AF9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4" y="2376843"/>
            <a:ext cx="5057775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0AFD38-791C-4B0A-A5BE-66B5392E0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90533"/>
            <a:ext cx="36957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6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D6325-4E0E-4A48-A644-AFB026BBD483}"/>
              </a:ext>
            </a:extLst>
          </p:cNvPr>
          <p:cNvSpPr/>
          <p:nvPr/>
        </p:nvSpPr>
        <p:spPr>
          <a:xfrm>
            <a:off x="558964" y="646331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3BA53-148D-4951-9419-CC147BE898D5}"/>
              </a:ext>
            </a:extLst>
          </p:cNvPr>
          <p:cNvSpPr/>
          <p:nvPr/>
        </p:nvSpPr>
        <p:spPr>
          <a:xfrm>
            <a:off x="558964" y="1133578"/>
            <a:ext cx="732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-Roman"/>
              </a:rPr>
              <a:t>The total power in watts delivered to the circuit is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01076-7DF1-4DB1-AE5C-8396F2F3FB25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29F28-7E08-43BB-8A56-B6FF63191362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25D8F-759D-4866-8399-F617B4F0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9" y="1595243"/>
            <a:ext cx="6819900" cy="2505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F5723C-773C-4D27-8F61-3E26FDBFF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6" y="4324256"/>
            <a:ext cx="109823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85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F7B5C-601D-4A4C-AB2E-38104854FE34}"/>
              </a:ext>
            </a:extLst>
          </p:cNvPr>
          <p:cNvSpPr/>
          <p:nvPr/>
        </p:nvSpPr>
        <p:spPr>
          <a:xfrm>
            <a:off x="558964" y="646331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Power Factor: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656C5-6387-413D-8E60-61D2CF1F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57" y="2355480"/>
            <a:ext cx="3057525" cy="1228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00D18F-5D14-43F0-8105-EE53A34DBD68}"/>
              </a:ext>
            </a:extLst>
          </p:cNvPr>
          <p:cNvSpPr/>
          <p:nvPr/>
        </p:nvSpPr>
        <p:spPr>
          <a:xfrm>
            <a:off x="558964" y="2720345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5764018" y="646331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R-L-C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DC3A6-C562-4710-9852-6E06C09C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5" y="1095515"/>
            <a:ext cx="6143625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E4D2A-1D4C-423D-8BA9-0FA6F1AB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64" y="3831613"/>
            <a:ext cx="634365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78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4404FC-3331-412A-AD54-252A8704F753}"/>
              </a:ext>
            </a:extLst>
          </p:cNvPr>
          <p:cNvSpPr/>
          <p:nvPr/>
        </p:nvSpPr>
        <p:spPr>
          <a:xfrm>
            <a:off x="295469" y="1362470"/>
            <a:ext cx="10789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-Roman"/>
              </a:rPr>
              <a:t>The basic format for the </a:t>
            </a:r>
            <a:r>
              <a:rPr lang="en-US" sz="2800" b="1" dirty="0">
                <a:latin typeface="Times-Bold"/>
              </a:rPr>
              <a:t>voltage divider rule </a:t>
            </a:r>
            <a:r>
              <a:rPr lang="en-US" sz="2800" dirty="0">
                <a:latin typeface="Times-Roman"/>
              </a:rPr>
              <a:t>in </a:t>
            </a:r>
            <a:r>
              <a:rPr lang="en-US" sz="2800" b="1" dirty="0">
                <a:solidFill>
                  <a:srgbClr val="C00000"/>
                </a:solidFill>
                <a:latin typeface="Times-Roman"/>
              </a:rPr>
              <a:t>AC</a:t>
            </a:r>
            <a:r>
              <a:rPr lang="en-US" sz="2800" dirty="0">
                <a:latin typeface="Times-Roman"/>
              </a:rPr>
              <a:t> circuits is exactly the same as that for </a:t>
            </a:r>
            <a:r>
              <a:rPr lang="en-US" sz="2800" dirty="0">
                <a:solidFill>
                  <a:srgbClr val="C00000"/>
                </a:solidFill>
                <a:latin typeface="Times-Roman"/>
              </a:rPr>
              <a:t>DC</a:t>
            </a:r>
            <a:r>
              <a:rPr lang="en-US" sz="2800" dirty="0">
                <a:latin typeface="Times-Roman"/>
              </a:rPr>
              <a:t> circuits: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00665-9EC1-4119-B38B-59F37968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21" y="2795587"/>
            <a:ext cx="2659042" cy="18323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7070C1-6EFC-4D64-9BAD-279B084DFB44}"/>
              </a:ext>
            </a:extLst>
          </p:cNvPr>
          <p:cNvSpPr/>
          <p:nvPr/>
        </p:nvSpPr>
        <p:spPr>
          <a:xfrm>
            <a:off x="734008" y="4734341"/>
            <a:ext cx="11115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-Roman"/>
              </a:rPr>
              <a:t>where </a:t>
            </a:r>
            <a:r>
              <a:rPr lang="en-US" sz="2800" b="1" dirty="0" err="1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2800" i="1" baseline="-25000" dirty="0" err="1">
                <a:solidFill>
                  <a:srgbClr val="C00000"/>
                </a:solidFill>
                <a:latin typeface="Times-Italic"/>
              </a:rPr>
              <a:t>x</a:t>
            </a:r>
            <a:r>
              <a:rPr lang="en-US" sz="2800" i="1" dirty="0">
                <a:latin typeface="Times-Italic"/>
              </a:rPr>
              <a:t> </a:t>
            </a:r>
            <a:r>
              <a:rPr lang="en-US" sz="2800" dirty="0">
                <a:latin typeface="Times-Roman"/>
              </a:rPr>
              <a:t>is the voltage across one or more elements in a series that have total impedance </a:t>
            </a:r>
            <a:r>
              <a:rPr lang="en-US" sz="2800" b="1" dirty="0" err="1">
                <a:solidFill>
                  <a:srgbClr val="C00000"/>
                </a:solidFill>
                <a:latin typeface="Times-Bold"/>
              </a:rPr>
              <a:t>Z</a:t>
            </a:r>
            <a:r>
              <a:rPr lang="en-US" sz="2800" i="1" baseline="-25000" dirty="0" err="1">
                <a:solidFill>
                  <a:srgbClr val="C00000"/>
                </a:solidFill>
                <a:latin typeface="Times-Italic"/>
              </a:rPr>
              <a:t>x</a:t>
            </a:r>
            <a:r>
              <a:rPr lang="en-US" sz="2800" i="1" dirty="0">
                <a:solidFill>
                  <a:srgbClr val="C00000"/>
                </a:solidFill>
                <a:latin typeface="Times-Italic"/>
              </a:rPr>
              <a:t> , </a:t>
            </a:r>
            <a:r>
              <a:rPr lang="en-US" sz="2800" b="1" dirty="0">
                <a:solidFill>
                  <a:srgbClr val="C00000"/>
                </a:solidFill>
                <a:latin typeface="Times-Bold"/>
              </a:rPr>
              <a:t>E </a:t>
            </a:r>
            <a:r>
              <a:rPr lang="en-US" sz="2800" dirty="0">
                <a:latin typeface="Times-Roman"/>
              </a:rPr>
              <a:t>is the total voltage appearing across the series circuit, and </a:t>
            </a:r>
            <a:r>
              <a:rPr lang="en-US" sz="2800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sz="2800" i="1" baseline="-25000" dirty="0">
                <a:solidFill>
                  <a:srgbClr val="C00000"/>
                </a:solidFill>
                <a:latin typeface="Times-Italic"/>
              </a:rPr>
              <a:t>T</a:t>
            </a:r>
            <a:r>
              <a:rPr lang="en-US" sz="2800" i="1" dirty="0">
                <a:latin typeface="Times-Italic"/>
              </a:rPr>
              <a:t> </a:t>
            </a:r>
            <a:r>
              <a:rPr lang="en-US" sz="2800" dirty="0">
                <a:latin typeface="Times-Roman"/>
              </a:rPr>
              <a:t>is the total impedance of the series circuit.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980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28023-A390-4080-AF0E-56A7D183110D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voltage across each element of the circuit in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7F813-BFA0-4D26-B60D-A4F91C6E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27" y="1600200"/>
            <a:ext cx="480453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5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28023-A390-4080-AF0E-56A7D183110D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voltage across each element of the circuit in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7F813-BFA0-4D26-B60D-A4F91C6E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27" y="1600200"/>
            <a:ext cx="4804534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1CA48-0EF9-4CBF-AB04-E1B1132F0D5D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941FC-BC4F-407A-AA76-F4136E806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1" y="2335973"/>
            <a:ext cx="6915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47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28023-A390-4080-AF0E-56A7D183110D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1: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voltage across each element of the circuit in Figure shown.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7F813-BFA0-4D26-B60D-A4F91C6E8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27" y="1600200"/>
            <a:ext cx="4804534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C1CA48-0EF9-4CBF-AB04-E1B1132F0D5D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09C2B-F4C1-42C3-B97F-82774864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60" y="2401287"/>
            <a:ext cx="63817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18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6978F-AD9B-4D6C-9271-3E7A4BF5C6C9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unknown voltages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R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L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C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dirty="0">
                <a:solidFill>
                  <a:srgbClr val="C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2CEB9A-E1AF-4AFE-9109-F3634E491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62150"/>
            <a:ext cx="5486400" cy="2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46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6978F-AD9B-4D6C-9271-3E7A4BF5C6C9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unknown voltages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R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L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C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dirty="0">
                <a:solidFill>
                  <a:srgbClr val="C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4308F-354C-4470-B883-F8F71F9B85B2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D97868-5A09-4011-B391-0EC664E4D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62150"/>
            <a:ext cx="5486400" cy="2917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7C4FC-B60B-44BE-BDA4-CF3E27C8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2" y="2229816"/>
            <a:ext cx="5486400" cy="36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50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6978F-AD9B-4D6C-9271-3E7A4BF5C6C9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unknown voltages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R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L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C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dirty="0">
                <a:solidFill>
                  <a:srgbClr val="C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4308F-354C-4470-B883-F8F71F9B85B2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DC3DD-2187-43B2-914D-004848A4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62150"/>
            <a:ext cx="5486400" cy="2917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22F54F-0BDE-4D79-9740-C6C3D55A7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11" y="2229816"/>
            <a:ext cx="4114800" cy="35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DADCF-D516-4D9A-B6A5-097C6AFB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38" y="1167272"/>
            <a:ext cx="2390775" cy="695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1612A0-AA4A-4EEB-ACB4-3BE3A8AA2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1" y="2214758"/>
            <a:ext cx="2238375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0F24F3-CF99-4C6D-BAD1-801E268B9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58" y="3128768"/>
            <a:ext cx="2771775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721334-79EB-4D2D-BB5D-268A10B25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A8A0A-4570-4C7C-B528-AA1143A3F2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785" y="4033253"/>
            <a:ext cx="2257425" cy="65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B5FE5F-5C1A-4784-B6B2-EA12D49B5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600" y="4690478"/>
            <a:ext cx="3705225" cy="466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551B06-3CDF-453D-B3EE-A246375CC9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769" y="5332760"/>
            <a:ext cx="2286000" cy="533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52AE9-B16D-4BC5-ABC0-0E51C8830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769" y="5966438"/>
            <a:ext cx="24193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59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6978F-AD9B-4D6C-9271-3E7A4BF5C6C9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unknown voltages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R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L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C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dirty="0">
                <a:solidFill>
                  <a:srgbClr val="C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4308F-354C-4470-B883-F8F71F9B85B2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DC3DD-2187-43B2-914D-004848A4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62150"/>
            <a:ext cx="5486400" cy="29173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99260-5D34-41C0-8245-43D3DEF17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9" y="2174807"/>
            <a:ext cx="4572000" cy="37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47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396E77-8EAE-4271-AF3B-7150B399AD48}"/>
              </a:ext>
            </a:extLst>
          </p:cNvPr>
          <p:cNvSpPr/>
          <p:nvPr/>
        </p:nvSpPr>
        <p:spPr>
          <a:xfrm>
            <a:off x="154462" y="646331"/>
            <a:ext cx="385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VOLTAGE DIVIDER RULE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6978F-AD9B-4D6C-9271-3E7A4BF5C6C9}"/>
              </a:ext>
            </a:extLst>
          </p:cNvPr>
          <p:cNvSpPr/>
          <p:nvPr/>
        </p:nvSpPr>
        <p:spPr>
          <a:xfrm>
            <a:off x="286139" y="130648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2: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voltage divider rule, find the unknown voltages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R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L </a:t>
            </a:r>
            <a:r>
              <a:rPr lang="en-US" i="1" dirty="0">
                <a:solidFill>
                  <a:srgbClr val="C00000"/>
                </a:solidFill>
                <a:latin typeface="Times-Italic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i="1" dirty="0">
                <a:solidFill>
                  <a:srgbClr val="C00000"/>
                </a:solidFill>
                <a:latin typeface="Times-Italic"/>
              </a:rPr>
              <a:t>C </a:t>
            </a:r>
            <a:r>
              <a:rPr lang="en-US" i="1" dirty="0">
                <a:solidFill>
                  <a:srgbClr val="000000"/>
                </a:solidFill>
                <a:latin typeface="Times-Italic"/>
              </a:rPr>
              <a:t>,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Times-Bold"/>
              </a:rPr>
              <a:t>V</a:t>
            </a:r>
            <a:r>
              <a:rPr lang="en-US" sz="800" dirty="0">
                <a:solidFill>
                  <a:srgbClr val="C00000"/>
                </a:solidFill>
                <a:latin typeface="Times-Roman"/>
              </a:rPr>
              <a:t>1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4308F-354C-4470-B883-F8F71F9B85B2}"/>
              </a:ext>
            </a:extLst>
          </p:cNvPr>
          <p:cNvSpPr/>
          <p:nvPr/>
        </p:nvSpPr>
        <p:spPr>
          <a:xfrm>
            <a:off x="286139" y="176815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DC3DD-2187-43B2-914D-004848A41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62150"/>
            <a:ext cx="5486400" cy="29173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FFFB25-1DC9-475A-87DF-FB02B15D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54" y="2137483"/>
            <a:ext cx="5943600" cy="45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65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AED3CF-A776-48C1-90CB-07ADBFAA57B2}"/>
                  </a:ext>
                </a:extLst>
              </p:cNvPr>
              <p:cNvSpPr/>
              <p:nvPr/>
            </p:nvSpPr>
            <p:spPr>
              <a:xfrm>
                <a:off x="286139" y="677220"/>
                <a:ext cx="1167570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66FF"/>
                    </a:solidFill>
                    <a:latin typeface="Univers-Bold"/>
                  </a:rPr>
                  <a:t>EXAMPLE 3: </a:t>
                </a:r>
                <a:r>
                  <a:rPr lang="en-US" dirty="0">
                    <a:solidFill>
                      <a:srgbClr val="000000"/>
                    </a:solidFill>
                    <a:latin typeface="Times-Roman"/>
                  </a:rPr>
                  <a:t>Find the voltage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800" i="1" dirty="0">
                    <a:solidFill>
                      <a:srgbClr val="C00000"/>
                    </a:solidFill>
                    <a:latin typeface="Times-Italic"/>
                  </a:rPr>
                  <a:t> </a:t>
                </a:r>
                <a:r>
                  <a:rPr lang="en-US" i="1" dirty="0">
                    <a:solidFill>
                      <a:srgbClr val="000000"/>
                    </a:solidFill>
                    <a:latin typeface="Times-Italic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-Roman"/>
                  </a:rPr>
                  <a:t>and current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-Roman"/>
                  </a:rPr>
                  <a:t> for the circuit in Figure shown.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AED3CF-A776-48C1-90CB-07ADBFAA5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39" y="677220"/>
                <a:ext cx="11675706" cy="369332"/>
              </a:xfrm>
              <a:prstGeom prst="rect">
                <a:avLst/>
              </a:prstGeom>
              <a:blipFill>
                <a:blip r:embed="rId2"/>
                <a:stretch>
                  <a:fillRect l="-47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7601CAA-E6AE-4CBB-9539-76340162F541}"/>
              </a:ext>
            </a:extLst>
          </p:cNvPr>
          <p:cNvSpPr/>
          <p:nvPr/>
        </p:nvSpPr>
        <p:spPr>
          <a:xfrm>
            <a:off x="286139" y="107006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27DC1D-2DB0-43D6-9A21-E6DCED12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79" y="2384014"/>
            <a:ext cx="5153025" cy="8286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EF461D-72F3-4270-BC91-26750E473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79" y="3173361"/>
            <a:ext cx="4362450" cy="13906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63D334C-4066-4CD4-B880-8CA618FA5F45}"/>
              </a:ext>
            </a:extLst>
          </p:cNvPr>
          <p:cNvSpPr/>
          <p:nvPr/>
        </p:nvSpPr>
        <p:spPr>
          <a:xfrm>
            <a:off x="401279" y="4505632"/>
            <a:ext cx="3717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-Roman"/>
              </a:rPr>
              <a:t>The voltage across the capacitor is</a:t>
            </a: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27A543-29CB-4103-AA61-8B710732E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39" y="4980654"/>
            <a:ext cx="6162675" cy="175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424C8-1C7C-41FA-9488-0062FB8CC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50" y="2129907"/>
            <a:ext cx="428625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B2559-626F-4E3C-9638-5D9364AE17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79" y="1465862"/>
            <a:ext cx="58483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1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C697-CF02-4C2B-A16D-93DECEB6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62"/>
            <a:ext cx="12192000" cy="2559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B6D49-95DB-434D-A61D-E210DA8E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386" y="4003755"/>
            <a:ext cx="5629275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E461D-BA46-4BB1-8FD2-41115C749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41" y="4611944"/>
            <a:ext cx="2847975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564B1-A069-48C0-B2B5-307CF2F9C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998" y="5412044"/>
            <a:ext cx="57340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0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E461D-BA46-4BB1-8FD2-41115C74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1" y="4611944"/>
            <a:ext cx="2847975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BEF3F-9F85-4EF6-885D-C514C5D0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662"/>
            <a:ext cx="12192000" cy="255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D11A20-0E97-47F4-B450-E07DDA96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33" y="5487764"/>
            <a:ext cx="275272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0D174-9D64-4D49-8542-C0E86877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257" y="3980429"/>
            <a:ext cx="2505075" cy="742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AECEB4-099B-4F9B-9E4E-428DED9F907A}"/>
              </a:ext>
            </a:extLst>
          </p:cNvPr>
          <p:cNvSpPr/>
          <p:nvPr/>
        </p:nvSpPr>
        <p:spPr>
          <a:xfrm>
            <a:off x="8132587" y="1523494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For two impedances in parallel,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4370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E461D-BA46-4BB1-8FD2-41115C74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1" y="4611944"/>
            <a:ext cx="2847975" cy="800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BEF3F-9F85-4EF6-885D-C514C5D0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662"/>
            <a:ext cx="12192000" cy="255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D11A20-0E97-47F4-B450-E07DDA96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933" y="5487764"/>
            <a:ext cx="275272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50D174-9D64-4D49-8542-C0E86877F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257" y="3980429"/>
            <a:ext cx="2505075" cy="742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B4D219-CC12-4613-9C95-602095BC8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890" y="5412044"/>
            <a:ext cx="2647950" cy="1238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C402E2-1840-47C9-8A58-71A7AFFA859F}"/>
              </a:ext>
            </a:extLst>
          </p:cNvPr>
          <p:cNvSpPr/>
          <p:nvPr/>
        </p:nvSpPr>
        <p:spPr>
          <a:xfrm>
            <a:off x="8132587" y="1523494"/>
            <a:ext cx="4068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For two impedances in parallel,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0609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1A0345-8EFE-4363-86C3-93D0430E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742"/>
            <a:ext cx="12192000" cy="25590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E461D-BA46-4BB1-8FD2-41115C74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41" y="4611944"/>
            <a:ext cx="2847975" cy="800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61CC6-FD21-4B8D-A827-BAF9A67E702D}"/>
              </a:ext>
            </a:extLst>
          </p:cNvPr>
          <p:cNvSpPr/>
          <p:nvPr/>
        </p:nvSpPr>
        <p:spPr>
          <a:xfrm>
            <a:off x="8132587" y="1523494"/>
            <a:ext cx="4221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For three impedances in parallel,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5FAC1-AE46-462F-AD41-11417A75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659" y="5430706"/>
            <a:ext cx="4572000" cy="1238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C251B-A32F-417E-A2E8-1394D2B2A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94" y="4011176"/>
            <a:ext cx="3562350" cy="723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5C3063-017D-49CC-B358-016271F34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39" y="5458311"/>
            <a:ext cx="37623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86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16F52-DD0E-49B8-B947-1278C4C1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1" y="1754327"/>
            <a:ext cx="48006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E3023-07A3-45BB-8C1E-9051A50B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433" y="1680967"/>
            <a:ext cx="1838325" cy="44291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473933-BD03-4732-B604-E5B2C619AFF6}"/>
              </a:ext>
            </a:extLst>
          </p:cNvPr>
          <p:cNvSpPr/>
          <p:nvPr/>
        </p:nvSpPr>
        <p:spPr>
          <a:xfrm>
            <a:off x="155721" y="1061829"/>
            <a:ext cx="788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</a:t>
            </a:r>
            <a:r>
              <a:rPr lang="en-US" sz="2400" b="1" dirty="0">
                <a:latin typeface="Times-Roman"/>
              </a:rPr>
              <a:t>conductance</a:t>
            </a:r>
            <a:r>
              <a:rPr lang="en-US" sz="2400" dirty="0">
                <a:latin typeface="Times-Roman"/>
              </a:rPr>
              <a:t> (G) is the reciprocal of resistance, and</a:t>
            </a:r>
          </a:p>
        </p:txBody>
      </p:sp>
    </p:spTree>
    <p:extLst>
      <p:ext uri="{BB962C8B-B14F-4D97-AF65-F5344CB8AC3E}">
        <p14:creationId xmlns:p14="http://schemas.microsoft.com/office/powerpoint/2010/main" val="3803508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CE57F-4167-43DB-AD3B-91B833E02562}"/>
              </a:ext>
            </a:extLst>
          </p:cNvPr>
          <p:cNvSpPr/>
          <p:nvPr/>
        </p:nvSpPr>
        <p:spPr>
          <a:xfrm>
            <a:off x="155721" y="1061829"/>
            <a:ext cx="788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reciprocal of reactance (1/X) is called </a:t>
            </a:r>
            <a:r>
              <a:rPr lang="en-US" sz="2400" b="1" dirty="0" err="1">
                <a:latin typeface="Times-Roman"/>
              </a:rPr>
              <a:t>susceptance</a:t>
            </a:r>
            <a:r>
              <a:rPr lang="en-US" sz="2400" b="1" dirty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(B)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CB168-445E-4CB2-ACBC-54E445A434CE}"/>
              </a:ext>
            </a:extLst>
          </p:cNvPr>
          <p:cNvSpPr/>
          <p:nvPr/>
        </p:nvSpPr>
        <p:spPr>
          <a:xfrm>
            <a:off x="155721" y="1754326"/>
            <a:ext cx="2230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For the </a:t>
            </a:r>
            <a:r>
              <a:rPr lang="en-US" sz="2400" dirty="0">
                <a:solidFill>
                  <a:srgbClr val="C00000"/>
                </a:solidFill>
                <a:latin typeface="Times-Roman"/>
              </a:rPr>
              <a:t>inductor</a:t>
            </a:r>
            <a:r>
              <a:rPr lang="en-US" sz="2400" dirty="0">
                <a:latin typeface="Times-Roman"/>
              </a:rPr>
              <a:t>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6193A-6B26-4804-9BAC-A917D1CC8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4" r="11684"/>
          <a:stretch/>
        </p:blipFill>
        <p:spPr>
          <a:xfrm>
            <a:off x="9799934" y="1429528"/>
            <a:ext cx="1957954" cy="483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75044E-F572-41DF-B27C-E2181AD6C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2" y="2446823"/>
            <a:ext cx="82581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25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6CE57F-4167-43DB-AD3B-91B833E02562}"/>
              </a:ext>
            </a:extLst>
          </p:cNvPr>
          <p:cNvSpPr/>
          <p:nvPr/>
        </p:nvSpPr>
        <p:spPr>
          <a:xfrm>
            <a:off x="155721" y="1061829"/>
            <a:ext cx="7887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The reciprocal of reactance (1/X) is called </a:t>
            </a:r>
            <a:r>
              <a:rPr lang="en-US" sz="2400" b="1" dirty="0" err="1">
                <a:latin typeface="Times-Roman"/>
              </a:rPr>
              <a:t>susceptance</a:t>
            </a:r>
            <a:r>
              <a:rPr lang="en-US" sz="2400" b="1" dirty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(B)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CB168-445E-4CB2-ACBC-54E445A434CE}"/>
              </a:ext>
            </a:extLst>
          </p:cNvPr>
          <p:cNvSpPr/>
          <p:nvPr/>
        </p:nvSpPr>
        <p:spPr>
          <a:xfrm>
            <a:off x="155721" y="1754326"/>
            <a:ext cx="2331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For the </a:t>
            </a:r>
            <a:r>
              <a:rPr lang="en-US" sz="2400" dirty="0">
                <a:solidFill>
                  <a:srgbClr val="C00000"/>
                </a:solidFill>
                <a:latin typeface="Times-Roman"/>
              </a:rPr>
              <a:t>capacitor</a:t>
            </a:r>
            <a:r>
              <a:rPr lang="en-US" sz="2400" dirty="0">
                <a:latin typeface="Times-Roman"/>
              </a:rPr>
              <a:t>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B9D05-8377-4963-ABD7-6560A4615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44" y="2352869"/>
            <a:ext cx="8477250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8A2EC5-8076-4998-8217-41C69C6A9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3" r="6488"/>
          <a:stretch/>
        </p:blipFill>
        <p:spPr>
          <a:xfrm>
            <a:off x="9750489" y="1439520"/>
            <a:ext cx="1937074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F3DD9-68BB-4ECA-A932-FE46B4BD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DF40D1-9EB8-4776-85B4-4CD43BC58156}"/>
              </a:ext>
            </a:extLst>
          </p:cNvPr>
          <p:cNvSpPr/>
          <p:nvPr/>
        </p:nvSpPr>
        <p:spPr>
          <a:xfrm>
            <a:off x="6671388" y="4310743"/>
            <a:ext cx="2631232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296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14893-866E-491C-A758-9E179677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77657"/>
            <a:ext cx="5486400" cy="23152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7DE148-AF71-4888-98C2-1644DEEAB10A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Calculate the input impedance.</a:t>
            </a:r>
          </a:p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admittance.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98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823479-0019-4326-A0E8-E0C32F8F5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60" y="2325469"/>
            <a:ext cx="5076825" cy="388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14893-866E-491C-A758-9E1796770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77657"/>
            <a:ext cx="5486400" cy="23152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EE089-0E60-456D-8B2C-DE1846DFFE62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E3AE2B-D9BB-4710-A245-52585DF90300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Calculate the input impedance.</a:t>
            </a:r>
          </a:p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admittance.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AAFEB-EDEB-41EE-88D2-B6BF2003A567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Calculate the input impedance.</a:t>
            </a:r>
          </a:p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admittance.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14893-866E-491C-A758-9E179677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77657"/>
            <a:ext cx="5486400" cy="23152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EE089-0E60-456D-8B2C-DE1846DFFE62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6A4E3-1889-480B-9E68-AD7FB22D6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71" y="2418993"/>
            <a:ext cx="44291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9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4: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A14893-866E-491C-A758-9E179677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677657"/>
            <a:ext cx="5486400" cy="23152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3EE089-0E60-456D-8B2C-DE1846DFFE62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294CD-BBFD-4271-89E5-9DDB40E262B5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Calculate the input impedance.</a:t>
            </a:r>
          </a:p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admittance.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83B48-18C0-478E-BD05-CA83A5DB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60" y="2561025"/>
            <a:ext cx="43624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4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68D962-6888-43DC-AE15-2C98A60B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38" y="2801131"/>
            <a:ext cx="5391150" cy="3486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DE148-AF71-4888-98C2-1644DEEAB10A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Determine the input admittance.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impedance.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69860-6DE0-4120-975F-582D6DDF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63296"/>
            <a:ext cx="5486400" cy="22420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9BD1DA-CB85-48C3-BC7E-93BB7F7B1D6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</p:spTree>
    <p:extLst>
      <p:ext uri="{BB962C8B-B14F-4D97-AF65-F5344CB8AC3E}">
        <p14:creationId xmlns:p14="http://schemas.microsoft.com/office/powerpoint/2010/main" val="894690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69860-6DE0-4120-975F-582D6DDF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63296"/>
            <a:ext cx="5486400" cy="2242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B164F6-547A-4E8B-8D23-999DC00DC953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66AE5-A8E7-4EE2-A62B-248BF39D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8" y="3190781"/>
            <a:ext cx="6181725" cy="19145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2267FC-90EB-40D6-8890-2C330949F5B3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Determine the input admittance.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impedance.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038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69860-6DE0-4120-975F-582D6DDF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63296"/>
            <a:ext cx="5486400" cy="2242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736C45-6B0A-44D4-97D1-CE34667740BF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AFAAE-D01E-4024-981B-C6DB36648A1F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Determine the input admittance.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impedance.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E9512-B226-49AF-AA3F-8EB116E9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61" y="3198488"/>
            <a:ext cx="5229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815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4188522" y="646331"/>
            <a:ext cx="4405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CONFIGURATION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5: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69860-6DE0-4120-975F-582D6DDF7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863296"/>
            <a:ext cx="5486400" cy="2242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C0622C-B1EA-4AB8-A736-A3974C364E98}"/>
              </a:ext>
            </a:extLst>
          </p:cNvPr>
          <p:cNvSpPr/>
          <p:nvPr/>
        </p:nvSpPr>
        <p:spPr>
          <a:xfrm>
            <a:off x="1695060" y="1477328"/>
            <a:ext cx="6749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r>
              <a:rPr lang="en-US" dirty="0">
                <a:latin typeface="Times-Roman"/>
              </a:rPr>
              <a:t>Find the admittance of each parallel branch.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r>
              <a:rPr lang="en-US" dirty="0">
                <a:latin typeface="Times-Roman"/>
              </a:rPr>
              <a:t>Determine the input admittance.</a:t>
            </a:r>
          </a:p>
          <a:p>
            <a:pPr marL="233363" indent="-233363"/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r>
              <a:rPr lang="en-US" dirty="0">
                <a:latin typeface="Times-Roman"/>
              </a:rPr>
              <a:t>Determine the input impedance.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C79AA7-2A93-4E37-974F-A8765D945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03971"/>
            <a:ext cx="3943350" cy="1228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52CC0A-01F9-403F-B2BA-C1C6F2A26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61" y="3198488"/>
            <a:ext cx="52292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07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F15F3-B789-47A3-8428-5220770B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6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D72B24-5B9B-46B9-9496-702591778461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D72B24-5B9B-46B9-9496-702591778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37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77DAFE-6B85-4EA2-A47D-B663FF669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1" y="3429000"/>
            <a:ext cx="4038600" cy="3409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6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F40D1-9EB8-4776-85B4-4CD43BC58156}"/>
              </a:ext>
            </a:extLst>
          </p:cNvPr>
          <p:cNvSpPr/>
          <p:nvPr/>
        </p:nvSpPr>
        <p:spPr>
          <a:xfrm>
            <a:off x="6671388" y="4310743"/>
            <a:ext cx="2631232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534B4-9CFA-4AD4-9019-F074E1A71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76"/>
            <a:ext cx="12192000" cy="52344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A0E180-7B32-4631-A432-74FDE2995413}"/>
              </a:ext>
            </a:extLst>
          </p:cNvPr>
          <p:cNvSpPr/>
          <p:nvPr/>
        </p:nvSpPr>
        <p:spPr>
          <a:xfrm>
            <a:off x="1944574" y="646331"/>
            <a:ext cx="840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Transforming between time domain and phasor domain</a:t>
            </a:r>
          </a:p>
        </p:txBody>
      </p:sp>
    </p:spTree>
    <p:extLst>
      <p:ext uri="{BB962C8B-B14F-4D97-AF65-F5344CB8AC3E}">
        <p14:creationId xmlns:p14="http://schemas.microsoft.com/office/powerpoint/2010/main" val="32317305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A52A9-2979-4D57-8A7F-8115640C1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1" y="3216923"/>
            <a:ext cx="44481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971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76C84-EFBA-4265-880D-1C87FB84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4" y="3251656"/>
            <a:ext cx="44386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49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71D95-58B6-4AAA-BE4F-5DC25A377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23" y="3199269"/>
            <a:ext cx="3810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8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A8A5B-5CEA-4610-91DC-D42DAD3B2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94" y="3357352"/>
            <a:ext cx="43243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117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14B37-45BA-40EB-945A-C6B28D816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51" y="3107678"/>
            <a:ext cx="4133850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6FF6B-7EC7-4808-BEFB-4AC166AF1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25" y="3600245"/>
            <a:ext cx="2505075" cy="895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F4345B-2171-480F-BC5C-12F658894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51" y="4988162"/>
            <a:ext cx="61912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2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7C295-CA56-43E6-8A9F-A011EA471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739" y="3216923"/>
            <a:ext cx="5572125" cy="1476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ECD439-FBB8-42FD-AF59-0AC6C3673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66" y="4907041"/>
            <a:ext cx="73818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10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E16B5-27B4-44E6-98CF-95D24AEBF5EA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CAF4F-7452-4561-903D-0E27E8CB1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657" y="1302764"/>
            <a:ext cx="5486400" cy="2581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E3E32AF-2239-4B8F-86F0-8A7B085825CD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d.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A1CBF-11DE-4CD5-AB0B-BEB04475B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7" y="3201298"/>
            <a:ext cx="4743450" cy="2771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A86102-DDB5-46F4-A0E6-185F32B8026E}"/>
              </a:ext>
            </a:extLst>
          </p:cNvPr>
          <p:cNvSpPr/>
          <p:nvPr/>
        </p:nvSpPr>
        <p:spPr>
          <a:xfrm>
            <a:off x="421432" y="5973073"/>
            <a:ext cx="10523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where </a:t>
            </a:r>
            <a:r>
              <a:rPr lang="en-US" sz="2000" i="1" dirty="0">
                <a:latin typeface="Times-Italic"/>
              </a:rPr>
              <a:t>G  </a:t>
            </a:r>
            <a:r>
              <a:rPr lang="en-US" sz="2000" dirty="0">
                <a:latin typeface="Times-Roman"/>
              </a:rPr>
              <a:t>and </a:t>
            </a:r>
            <a:r>
              <a:rPr lang="en-US" sz="2000" i="1" dirty="0">
                <a:latin typeface="Times-Roman"/>
              </a:rPr>
              <a:t>Y</a:t>
            </a:r>
            <a:r>
              <a:rPr lang="en-US" sz="2000" i="1" baseline="-25000" dirty="0">
                <a:latin typeface="Times-Roman"/>
              </a:rPr>
              <a:t>T</a:t>
            </a:r>
            <a:r>
              <a:rPr lang="en-US" sz="2000" baseline="-25000" dirty="0">
                <a:latin typeface="Times-Roman"/>
              </a:rPr>
              <a:t> </a:t>
            </a:r>
            <a:r>
              <a:rPr lang="en-US" sz="2000" dirty="0">
                <a:latin typeface="Times-Roman"/>
              </a:rPr>
              <a:t> are the magnitudes of the total conductance and admittance of the parallel network.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79468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2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091F160-80F5-4317-A5E3-93ACD494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625" y="1477328"/>
            <a:ext cx="5486400" cy="24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2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BCFDF0-52BE-4F77-9AA5-000077E572D6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B35F9-E9C6-4057-8099-FCBF37E8209A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7E93-32DA-4410-8080-6AAA9A51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37" y="1477328"/>
            <a:ext cx="5486400" cy="2492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0A52C2-9C3A-46B1-98BF-C14E80895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8" y="2963244"/>
            <a:ext cx="5238750" cy="2600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2A00DD-D6B8-45AA-9987-80AE595B9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37" y="5744944"/>
            <a:ext cx="52387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6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966E8-F071-4249-9383-4899E163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80" y="2910923"/>
            <a:ext cx="4105275" cy="1266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BCFDF0-52BE-4F77-9AA5-000077E572D6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B35F9-E9C6-4057-8099-FCBF37E8209A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7E93-32DA-4410-8080-6AAA9A51F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37" y="1477328"/>
            <a:ext cx="5486400" cy="2492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27546A-23CF-41F2-8439-EED6B6B27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12" y="4308374"/>
            <a:ext cx="6029325" cy="15049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E78A50-429F-4BB6-B339-65677CABA17E}"/>
              </a:ext>
            </a:extLst>
          </p:cNvPr>
          <p:cNvSpPr/>
          <p:nvPr/>
        </p:nvSpPr>
        <p:spPr>
          <a:xfrm>
            <a:off x="124408" y="4483555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5E1E0D-77BC-424B-A932-048443CFF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622" y="6030490"/>
            <a:ext cx="7543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F40D1-9EB8-4776-85B4-4CD43BC58156}"/>
              </a:ext>
            </a:extLst>
          </p:cNvPr>
          <p:cNvSpPr/>
          <p:nvPr/>
        </p:nvSpPr>
        <p:spPr>
          <a:xfrm>
            <a:off x="6671388" y="4310743"/>
            <a:ext cx="2631232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0E180-7B32-4631-A432-74FDE2995413}"/>
              </a:ext>
            </a:extLst>
          </p:cNvPr>
          <p:cNvSpPr/>
          <p:nvPr/>
        </p:nvSpPr>
        <p:spPr>
          <a:xfrm>
            <a:off x="1944574" y="646331"/>
            <a:ext cx="840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Transforming between time domain and phasor domain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A2A34E-DBFF-4CC2-8176-BA70DC1752EF}"/>
              </a:ext>
            </a:extLst>
          </p:cNvPr>
          <p:cNvSpPr/>
          <p:nvPr/>
        </p:nvSpPr>
        <p:spPr>
          <a:xfrm>
            <a:off x="575388" y="1370541"/>
            <a:ext cx="11283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phasor will be redefined for the purposes of practicality and uniformity as having a magnitude equal to the </a:t>
            </a:r>
            <a:r>
              <a:rPr lang="en-US" sz="2800" b="1" dirty="0">
                <a:solidFill>
                  <a:srgbClr val="C00000"/>
                </a:solidFill>
              </a:rPr>
              <a:t>RMS</a:t>
            </a:r>
            <a:r>
              <a:rPr lang="en-US" sz="2800" dirty="0"/>
              <a:t> value of the sine wave it represents. </a:t>
            </a:r>
          </a:p>
          <a:p>
            <a:r>
              <a:rPr lang="en-US" sz="2800" dirty="0"/>
              <a:t>In general, for all of the analyses to follow, the phasor form of a sinusoidal voltage or current will be V and I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D3928-DF85-436E-B5D7-B182EE9BC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8" y="3410445"/>
            <a:ext cx="4257675" cy="67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8E4441-EC40-414D-ABB8-844689654C22}"/>
                  </a:ext>
                </a:extLst>
              </p:cNvPr>
              <p:cNvSpPr/>
              <p:nvPr/>
            </p:nvSpPr>
            <p:spPr>
              <a:xfrm>
                <a:off x="482082" y="4145538"/>
                <a:ext cx="8413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where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800" dirty="0"/>
                  <a:t> and 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/>
                  <a:t> are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RMS</a:t>
                </a:r>
                <a:r>
                  <a:rPr lang="en-US" sz="2800" dirty="0"/>
                  <a:t> values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800" dirty="0"/>
                  <a:t> is the phase angle.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8E4441-EC40-414D-ABB8-844689654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82" y="4145538"/>
                <a:ext cx="8413457" cy="523220"/>
              </a:xfrm>
              <a:prstGeom prst="rect">
                <a:avLst/>
              </a:prstGeom>
              <a:blipFill>
                <a:blip r:embed="rId3"/>
                <a:stretch>
                  <a:fillRect l="-1449" t="-12791" r="-580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5F158B6-1F7A-4101-815C-592135371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81" y="4844102"/>
            <a:ext cx="34006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4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2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BCFDF0-52BE-4F77-9AA5-000077E572D6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B35F9-E9C6-4057-8099-FCBF37E8209A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7E93-32DA-4410-8080-6AAA9A51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37" y="1477328"/>
            <a:ext cx="5486400" cy="24923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7015E-B4F9-4648-9AD0-55FA96E49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92" y="4471257"/>
            <a:ext cx="4248150" cy="2295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489AA6-4688-4349-A21B-C86492591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80" y="2910923"/>
            <a:ext cx="41052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30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2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BCFDF0-52BE-4F77-9AA5-000077E572D6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B35F9-E9C6-4057-8099-FCBF37E8209A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7E93-32DA-4410-8080-6AAA9A51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37" y="1477328"/>
            <a:ext cx="5486400" cy="2492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6A26B-0071-4714-86FA-6DD373461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7" y="4047920"/>
            <a:ext cx="6315075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EDADE4-00E6-445F-B6AD-671E2B264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61" y="5457099"/>
            <a:ext cx="6667500" cy="106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5690C-259C-4D80-B322-E8EDA5A5B7C8}"/>
              </a:ext>
            </a:extLst>
          </p:cNvPr>
          <p:cNvSpPr/>
          <p:nvPr/>
        </p:nvSpPr>
        <p:spPr>
          <a:xfrm>
            <a:off x="46990" y="5457099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5DB7E-73D1-43E6-876F-0FA5EDDA6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163" y="3399059"/>
            <a:ext cx="57435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37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6: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2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BBCFDF0-52BE-4F77-9AA5-000077E572D6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0B35F9-E9C6-4057-8099-FCBF37E8209A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d.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57E93-32DA-4410-8080-6AAA9A51F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037" y="1477328"/>
            <a:ext cx="5486400" cy="24923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85690C-259C-4D80-B322-E8EDA5A5B7C8}"/>
              </a:ext>
            </a:extLst>
          </p:cNvPr>
          <p:cNvSpPr/>
          <p:nvPr/>
        </p:nvSpPr>
        <p:spPr>
          <a:xfrm>
            <a:off x="320351" y="4822617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3C871-EE9F-4E39-9345-8460DAE10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768" y="3341573"/>
            <a:ext cx="3790950" cy="904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C2BD4-1D66-484F-8D6E-C657BCE79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768" y="4704624"/>
            <a:ext cx="47625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67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2B3E07-6885-4815-BC16-DA6BC5CA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99" y="3132796"/>
            <a:ext cx="6010275" cy="2695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1229E-1D6D-4B51-94B9-8D788BD1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07996"/>
            <a:ext cx="6400800" cy="257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7: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4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4A7A741-7E5E-42D6-BCED-5A2B1E2DBD8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5D758-1347-4393-82AE-2C1337422090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4BA7B-5B8F-4322-8013-00E0A6DBF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28" y="5888222"/>
            <a:ext cx="528637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368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00B969-EE3B-4A42-86C2-ECF3ED9F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67" y="3429000"/>
            <a:ext cx="6619875" cy="320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1229E-1D6D-4B51-94B9-8D788BD1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07996"/>
            <a:ext cx="6400800" cy="257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7: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4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4A7A741-7E5E-42D6-BCED-5A2B1E2DBD8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5D758-1347-4393-82AE-2C1337422090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672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1229E-1D6D-4B51-94B9-8D788BD1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07996"/>
            <a:ext cx="6400800" cy="257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7: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4A7A741-7E5E-42D6-BCED-5A2B1E2DBD8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5D758-1347-4393-82AE-2C1337422090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b.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65A06-9A21-4BC6-BCA0-80677699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37" y="3683202"/>
            <a:ext cx="75723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75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03204-9185-4911-9150-4D68053B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63" y="3032257"/>
            <a:ext cx="5743575" cy="466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1229E-1D6D-4B51-94B9-8D788BD1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107996"/>
            <a:ext cx="6400800" cy="257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7: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4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4A7A741-7E5E-42D6-BCED-5A2B1E2DBD8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5D758-1347-4393-82AE-2C1337422090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c.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4D31E-3B69-444F-AE8D-9FD8BCAFB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122" y="3640169"/>
            <a:ext cx="6400800" cy="704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9610BC-36C3-465B-B771-517415B90E91}"/>
              </a:ext>
            </a:extLst>
          </p:cNvPr>
          <p:cNvSpPr/>
          <p:nvPr/>
        </p:nvSpPr>
        <p:spPr>
          <a:xfrm>
            <a:off x="86010" y="4402520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BAF3B6-EBE1-4FA1-83C7-5E1ADBAE1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122" y="4313155"/>
            <a:ext cx="4457700" cy="4095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7364E0-0B5B-4157-A6F3-143D56E51CBF}"/>
              </a:ext>
            </a:extLst>
          </p:cNvPr>
          <p:cNvSpPr/>
          <p:nvPr/>
        </p:nvSpPr>
        <p:spPr>
          <a:xfrm>
            <a:off x="79785" y="4937475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E1E46F-3CD8-4BA0-9D4D-DABE12A15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39" y="4937475"/>
            <a:ext cx="86772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39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1229E-1D6D-4B51-94B9-8D788BD1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107996"/>
            <a:ext cx="6400800" cy="2575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Parallel Examples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052043-64A0-4678-80AB-94A7BF0707D8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7: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For the circuit in Figure shown.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/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a. </a:t>
                </a:r>
                <a:r>
                  <a:rPr lang="en-US" dirty="0">
                    <a:latin typeface="Times-Roman"/>
                  </a:rPr>
                  <a:t>Find the input admittance and impedance.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b. </a:t>
                </a:r>
                <a:r>
                  <a:rPr lang="en-US" dirty="0">
                    <a:latin typeface="Times-Roman"/>
                  </a:rPr>
                  <a:t>Determine the currents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>
                    <a:latin typeface="Times-Roman"/>
                  </a:rPr>
                  <a:t>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c. </a:t>
                </a:r>
                <a:r>
                  <a:rPr lang="en-US" dirty="0">
                    <a:latin typeface="Times-Roman"/>
                  </a:rPr>
                  <a:t>Calculate the total power.</a:t>
                </a:r>
              </a:p>
              <a:p>
                <a:pPr marL="233363" indent="-233363"/>
                <a:r>
                  <a:rPr lang="en-US" b="1" dirty="0">
                    <a:solidFill>
                      <a:srgbClr val="0070C0"/>
                    </a:solidFill>
                    <a:latin typeface="Times-Roman"/>
                  </a:rPr>
                  <a:t>d. </a:t>
                </a:r>
                <a:r>
                  <a:rPr lang="en-US" dirty="0">
                    <a:latin typeface="Times-Roman"/>
                  </a:rPr>
                  <a:t>Determine the power factor.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4D5B44-39EC-4489-8CD4-C525A0F46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060" y="1477328"/>
                <a:ext cx="6749143" cy="1200329"/>
              </a:xfrm>
              <a:prstGeom prst="rect">
                <a:avLst/>
              </a:prstGeom>
              <a:blipFill>
                <a:blip r:embed="rId3"/>
                <a:stretch>
                  <a:fillRect l="-723" t="-2538" b="-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4A7A741-7E5E-42D6-BCED-5A2B1E2DBD80}"/>
              </a:ext>
            </a:extLst>
          </p:cNvPr>
          <p:cNvSpPr/>
          <p:nvPr/>
        </p:nvSpPr>
        <p:spPr>
          <a:xfrm>
            <a:off x="323461" y="259368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D5D758-1347-4393-82AE-2C1337422090}"/>
              </a:ext>
            </a:extLst>
          </p:cNvPr>
          <p:cNvSpPr/>
          <p:nvPr/>
        </p:nvSpPr>
        <p:spPr>
          <a:xfrm>
            <a:off x="320351" y="2847591"/>
            <a:ext cx="39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d.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364E0-0B5B-4157-A6F3-143D56E51CBF}"/>
              </a:ext>
            </a:extLst>
          </p:cNvPr>
          <p:cNvSpPr/>
          <p:nvPr/>
        </p:nvSpPr>
        <p:spPr>
          <a:xfrm>
            <a:off x="79785" y="4937475"/>
            <a:ext cx="46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-Roman"/>
              </a:rPr>
              <a:t>Or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EEDAB5-9E38-4492-A64E-90AB569B1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01" y="3184266"/>
            <a:ext cx="3676650" cy="400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D8117-BB9D-4211-AE02-F268CDEF2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37" y="4047920"/>
            <a:ext cx="4572000" cy="485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C82479-F49A-4AA1-9BB7-6ADE7DD87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37" y="4894701"/>
            <a:ext cx="48577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055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Current Divider Rule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EF1558-E969-48D8-A1E5-84802A6A5327}"/>
              </a:ext>
            </a:extLst>
          </p:cNvPr>
          <p:cNvSpPr/>
          <p:nvPr/>
        </p:nvSpPr>
        <p:spPr>
          <a:xfrm>
            <a:off x="457200" y="1188108"/>
            <a:ext cx="114393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-Roman"/>
              </a:rPr>
              <a:t>The basic format for the </a:t>
            </a:r>
            <a:r>
              <a:rPr lang="en-US" sz="3200" b="1" dirty="0">
                <a:latin typeface="Times-Bold"/>
              </a:rPr>
              <a:t>current divider rule </a:t>
            </a:r>
            <a:r>
              <a:rPr lang="en-US" sz="3200" dirty="0">
                <a:latin typeface="Times-Roman"/>
              </a:rPr>
              <a:t>in ac circuits is exactly the same as that for dc circuits; that is, for two parallel branches with impedances </a:t>
            </a:r>
            <a:r>
              <a:rPr lang="en-US" sz="3200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1</a:t>
            </a:r>
            <a:r>
              <a:rPr lang="en-US" sz="3200" dirty="0">
                <a:latin typeface="Times-Roman"/>
              </a:rPr>
              <a:t> and </a:t>
            </a:r>
            <a:r>
              <a:rPr lang="en-US" sz="3200" b="1" dirty="0">
                <a:solidFill>
                  <a:srgbClr val="C00000"/>
                </a:solidFill>
                <a:latin typeface="Times-Bold"/>
              </a:rPr>
              <a:t>Z</a:t>
            </a:r>
            <a:r>
              <a:rPr lang="en-US" sz="3200" dirty="0">
                <a:solidFill>
                  <a:srgbClr val="C00000"/>
                </a:solidFill>
                <a:latin typeface="Times-Roman"/>
              </a:rPr>
              <a:t>2</a:t>
            </a:r>
            <a:r>
              <a:rPr lang="en-US" sz="3200" dirty="0">
                <a:latin typeface="Times-Roman"/>
              </a:rPr>
              <a:t> as shown in Figure,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28863-B29B-4D7E-A5D0-AE3310BE9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655782"/>
            <a:ext cx="5715000" cy="1314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909A3C-2DFD-4562-8F08-72E8E7C59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837880"/>
            <a:ext cx="6400800" cy="29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55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Current Divider Rule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D97E3-C8A9-473C-A038-55A58C608162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8: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current divider rule, find the current through each impedance in Figure.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80769-FBD7-4B39-8616-765A3D98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77328"/>
            <a:ext cx="6400800" cy="29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3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F40D1-9EB8-4776-85B4-4CD43BC58156}"/>
              </a:ext>
            </a:extLst>
          </p:cNvPr>
          <p:cNvSpPr/>
          <p:nvPr/>
        </p:nvSpPr>
        <p:spPr>
          <a:xfrm>
            <a:off x="6671388" y="4310743"/>
            <a:ext cx="2631232" cy="53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A0E180-7B32-4631-A432-74FDE2995413}"/>
              </a:ext>
            </a:extLst>
          </p:cNvPr>
          <p:cNvSpPr/>
          <p:nvPr/>
        </p:nvSpPr>
        <p:spPr>
          <a:xfrm>
            <a:off x="1944574" y="646331"/>
            <a:ext cx="840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Transforming between time domain and phasor domain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BB6AC-F501-4AA2-8D79-954A9E87E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64" y="2141472"/>
            <a:ext cx="108870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123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280769-FBD7-4B39-8616-765A3D984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77328"/>
            <a:ext cx="5486400" cy="2528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449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PARALLEL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061003" y="646331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Current Divider Rule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D97E3-C8A9-473C-A038-55A58C608162}"/>
              </a:ext>
            </a:extLst>
          </p:cNvPr>
          <p:cNvSpPr/>
          <p:nvPr/>
        </p:nvSpPr>
        <p:spPr>
          <a:xfrm>
            <a:off x="323461" y="1107996"/>
            <a:ext cx="11675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EXAMPLE 8: </a:t>
            </a:r>
            <a:r>
              <a:rPr lang="en-US" dirty="0">
                <a:solidFill>
                  <a:srgbClr val="000000"/>
                </a:solidFill>
                <a:latin typeface="Times-Roman"/>
              </a:rPr>
              <a:t>Using the current divider rule, find the current through each impedance in Figure.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4900E-F071-467F-A3BC-0AC52B6B0361}"/>
              </a:ext>
            </a:extLst>
          </p:cNvPr>
          <p:cNvSpPr/>
          <p:nvPr/>
        </p:nvSpPr>
        <p:spPr>
          <a:xfrm>
            <a:off x="323461" y="175432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Univers-Bold"/>
              </a:rPr>
              <a:t>Solutions: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F751A-5C7B-471C-AFA0-6C438C3BE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68" y="3429000"/>
            <a:ext cx="68199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53490-33C0-4708-9994-27465184A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918" y="2177379"/>
            <a:ext cx="36576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70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2BA12F-BF36-4176-BBDF-4D82152B0A7C}"/>
              </a:ext>
            </a:extLst>
          </p:cNvPr>
          <p:cNvSpPr/>
          <p:nvPr/>
        </p:nvSpPr>
        <p:spPr>
          <a:xfrm>
            <a:off x="4188522" y="0"/>
            <a:ext cx="3912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1000B"/>
                </a:solidFill>
                <a:latin typeface="ItcKabel-Book"/>
              </a:rPr>
              <a:t>SERIES AC CIRCUITS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EC27F0-4151-4304-B65A-155964DF383E}"/>
              </a:ext>
            </a:extLst>
          </p:cNvPr>
          <p:cNvSpPr/>
          <p:nvPr/>
        </p:nvSpPr>
        <p:spPr>
          <a:xfrm>
            <a:off x="5764018" y="646331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Univers-Bold"/>
              </a:rPr>
              <a:t>R-L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F3DD9-68BB-4ECA-A932-FE46B4BDF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297" y="1595243"/>
            <a:ext cx="7007703" cy="457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A4A0B-D695-4136-A903-4B1020215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79" y="1342830"/>
            <a:ext cx="2419350" cy="504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9470D6-1C96-492D-915F-24162053B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143"/>
          <a:stretch/>
        </p:blipFill>
        <p:spPr>
          <a:xfrm>
            <a:off x="409406" y="1216148"/>
            <a:ext cx="606273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9B3FD2-E594-40BF-96DC-5D371719D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78" y="1810742"/>
            <a:ext cx="41338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50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2315</Words>
  <Application>Microsoft Office PowerPoint</Application>
  <PresentationFormat>Widescreen</PresentationFormat>
  <Paragraphs>395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3" baseType="lpstr">
      <vt:lpstr>Arial</vt:lpstr>
      <vt:lpstr>Calibri</vt:lpstr>
      <vt:lpstr>Calibri Light</vt:lpstr>
      <vt:lpstr>Cambria Math</vt:lpstr>
      <vt:lpstr>ItcKabel-Book</vt:lpstr>
      <vt:lpstr>Times New Roman</vt:lpstr>
      <vt:lpstr>Times-Bold</vt:lpstr>
      <vt:lpstr>Times-Italic</vt:lpstr>
      <vt:lpstr>Times-Roman</vt:lpstr>
      <vt:lpstr>Univers-Bold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60</cp:revision>
  <dcterms:created xsi:type="dcterms:W3CDTF">2020-06-08T13:43:03Z</dcterms:created>
  <dcterms:modified xsi:type="dcterms:W3CDTF">2020-06-24T20:53:20Z</dcterms:modified>
</cp:coreProperties>
</file>